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4" r:id="rId5"/>
    <p:sldId id="267" r:id="rId6"/>
    <p:sldId id="266" r:id="rId7"/>
    <p:sldId id="265" r:id="rId8"/>
    <p:sldId id="261" r:id="rId9"/>
    <p:sldId id="262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92" autoAdjust="0"/>
    <p:restoredTop sz="94678" autoAdjust="0"/>
  </p:normalViewPr>
  <p:slideViewPr>
    <p:cSldViewPr>
      <p:cViewPr>
        <p:scale>
          <a:sx n="70" d="100"/>
          <a:sy n="70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986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778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671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22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1791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8622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672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422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7052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031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8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80F81-4298-485D-8722-A62BC9DDA5A3}" type="datetimeFigureOut">
              <a:rPr lang="de-DE" smtClean="0"/>
              <a:t>06.09.2017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B6ED5-DE85-4277-9817-1E7FC822B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566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63" y="1525827"/>
            <a:ext cx="7946646" cy="2191949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356" y="3717776"/>
            <a:ext cx="3632460" cy="181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6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775598" y="2132856"/>
            <a:ext cx="6252786" cy="4248472"/>
          </a:xfrm>
        </p:spPr>
        <p:txBody>
          <a:bodyPr>
            <a:normAutofit lnSpcReduction="10000"/>
          </a:bodyPr>
          <a:lstStyle/>
          <a:p>
            <a:pPr algn="l"/>
            <a:r>
              <a:rPr lang="de-DE" dirty="0" smtClean="0"/>
              <a:t>Inhalt:</a:t>
            </a:r>
          </a:p>
          <a:p>
            <a:pPr marL="457200" indent="-457200" algn="l">
              <a:buFont typeface="Symbol" panose="05050102010706020507" pitchFamily="18" charset="2"/>
              <a:buChar char="-"/>
            </a:pPr>
            <a:r>
              <a:rPr lang="de-DE" dirty="0" err="1" smtClean="0"/>
              <a:t>EuReCa</a:t>
            </a:r>
            <a:r>
              <a:rPr lang="de-DE" dirty="0" smtClean="0"/>
              <a:t> TWO </a:t>
            </a:r>
          </a:p>
          <a:p>
            <a:pPr marL="914400" lvl="1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Über die Studie</a:t>
            </a:r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I.		Struktur</a:t>
            </a:r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II.		29 teilnehmende Länder</a:t>
            </a:r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III. &amp; IV.	Studienziele</a:t>
            </a:r>
            <a:endParaRPr lang="de-DE" dirty="0"/>
          </a:p>
          <a:p>
            <a:pPr marL="1371600" lvl="2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V.		Statistische Auswertungen</a:t>
            </a:r>
          </a:p>
          <a:p>
            <a:pPr marL="914400" lvl="1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Zeitplan</a:t>
            </a:r>
          </a:p>
          <a:p>
            <a:pPr marL="914400" lvl="1" indent="-457200" algn="l">
              <a:buFont typeface="Symbol" panose="05050102010706020507" pitchFamily="18" charset="2"/>
              <a:buChar char="-"/>
            </a:pPr>
            <a:r>
              <a:rPr lang="de-DE" dirty="0" smtClean="0"/>
              <a:t>Kontakt</a:t>
            </a:r>
          </a:p>
          <a:p>
            <a:pPr marL="457200" indent="-457200" algn="l">
              <a:buFontTx/>
              <a:buChar char="-"/>
            </a:pPr>
            <a:endParaRPr lang="de-DE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24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I. Über die Studie</a:t>
            </a:r>
          </a:p>
          <a:p>
            <a:pPr algn="l"/>
            <a:endParaRPr lang="de-DE" sz="2800" dirty="0"/>
          </a:p>
          <a:p>
            <a:pPr algn="l"/>
            <a:r>
              <a:rPr lang="de-DE" sz="2800" dirty="0" smtClean="0"/>
              <a:t>Struktur</a:t>
            </a:r>
          </a:p>
          <a:p>
            <a:pPr algn="l"/>
            <a:endParaRPr lang="de-DE" sz="2800" dirty="0" smtClean="0"/>
          </a:p>
          <a:p>
            <a:pPr algn="l"/>
            <a:endParaRPr lang="de-DE" sz="2400" dirty="0" smtClean="0"/>
          </a:p>
          <a:p>
            <a:pPr algn="l"/>
            <a:r>
              <a:rPr lang="de-DE" sz="2800" dirty="0" smtClean="0"/>
              <a:t> </a:t>
            </a:r>
            <a:endParaRPr lang="de-DE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4" t="17187" r="37738" b="17774"/>
          <a:stretch/>
        </p:blipFill>
        <p:spPr bwMode="auto">
          <a:xfrm>
            <a:off x="3707904" y="1864421"/>
            <a:ext cx="3214797" cy="4822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065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II. Über die Studie</a:t>
            </a:r>
            <a:endParaRPr lang="de-DE" sz="2000" dirty="0" smtClean="0"/>
          </a:p>
          <a:p>
            <a:pPr algn="l"/>
            <a:endParaRPr lang="de-DE" sz="2000" dirty="0"/>
          </a:p>
          <a:p>
            <a:pPr algn="l"/>
            <a:r>
              <a:rPr lang="en-US" sz="2000" dirty="0" smtClean="0"/>
              <a:t> </a:t>
            </a:r>
            <a:endParaRPr lang="de-DE" sz="2000" dirty="0" smtClean="0"/>
          </a:p>
          <a:p>
            <a:pPr algn="l"/>
            <a:endParaRPr lang="de-DE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2"/>
          <a:stretch/>
        </p:blipFill>
        <p:spPr>
          <a:xfrm>
            <a:off x="1555016" y="2480953"/>
            <a:ext cx="6068149" cy="437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0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1988840"/>
            <a:ext cx="7920879" cy="4541469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de-DE" sz="11200" dirty="0" smtClean="0"/>
              <a:t>III. Über die Studie</a:t>
            </a:r>
          </a:p>
          <a:p>
            <a:pPr algn="l"/>
            <a:endParaRPr lang="de-DE" sz="11200" dirty="0"/>
          </a:p>
          <a:p>
            <a:pPr algn="l"/>
            <a:r>
              <a:rPr lang="de-DE" sz="11200" dirty="0" smtClean="0"/>
              <a:t>Ziele: </a:t>
            </a:r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- Erweiterung </a:t>
            </a:r>
            <a:r>
              <a:rPr lang="de-DE" sz="8000" dirty="0"/>
              <a:t>des </a:t>
            </a:r>
            <a:r>
              <a:rPr lang="de-DE" sz="8000" b="1" i="1" dirty="0" err="1" smtClean="0"/>
              <a:t>EuReCa</a:t>
            </a:r>
            <a:r>
              <a:rPr lang="de-DE" sz="8000" b="1" i="1" dirty="0" smtClean="0"/>
              <a:t>-Netzwerks</a:t>
            </a:r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-</a:t>
            </a:r>
            <a:r>
              <a:rPr lang="de-DE" sz="8000" b="1" i="1" dirty="0" smtClean="0"/>
              <a:t> </a:t>
            </a:r>
            <a:r>
              <a:rPr lang="de-DE" sz="8000" dirty="0" smtClean="0"/>
              <a:t>Bestimmung der Inzidenz und des Outcomes von </a:t>
            </a:r>
            <a:r>
              <a:rPr lang="de-DE" sz="8000" b="1" i="1" dirty="0" smtClean="0"/>
              <a:t>präklinischen Herz-  </a:t>
            </a:r>
          </a:p>
          <a:p>
            <a:pPr algn="l">
              <a:lnSpc>
                <a:spcPct val="120000"/>
              </a:lnSpc>
            </a:pPr>
            <a:r>
              <a:rPr lang="de-DE" sz="8000" b="1" i="1" dirty="0" smtClean="0"/>
              <a:t>   Kreislauf-Stillständen</a:t>
            </a:r>
            <a:r>
              <a:rPr lang="de-DE" sz="8000" dirty="0" smtClean="0"/>
              <a:t> in Europa</a:t>
            </a:r>
            <a:endParaRPr lang="de-DE" sz="8000" dirty="0"/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- Verbessertes Verständnis </a:t>
            </a:r>
            <a:r>
              <a:rPr lang="de-DE" sz="8000" dirty="0"/>
              <a:t>über das Rollen-, Alter- und </a:t>
            </a:r>
            <a:r>
              <a:rPr lang="de-DE" sz="8000" dirty="0" smtClean="0"/>
              <a:t>Geschlechtsprofil </a:t>
            </a:r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   von </a:t>
            </a:r>
            <a:r>
              <a:rPr lang="de-DE" sz="8000" dirty="0"/>
              <a:t>Personen, die eine </a:t>
            </a:r>
            <a:r>
              <a:rPr lang="de-DE" sz="8000" b="1" i="1" dirty="0" smtClean="0"/>
              <a:t>Laienreanimation</a:t>
            </a:r>
            <a:r>
              <a:rPr lang="de-DE" sz="8000" dirty="0" smtClean="0"/>
              <a:t> </a:t>
            </a:r>
            <a:r>
              <a:rPr lang="de-DE" sz="8000" dirty="0"/>
              <a:t>in Europa </a:t>
            </a:r>
            <a:r>
              <a:rPr lang="de-DE" sz="8000" dirty="0" smtClean="0"/>
              <a:t>durchführen</a:t>
            </a:r>
            <a:endParaRPr lang="de-DE" sz="8000" dirty="0"/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- Abschätzung </a:t>
            </a:r>
            <a:r>
              <a:rPr lang="de-DE" sz="8000" dirty="0"/>
              <a:t>der </a:t>
            </a:r>
            <a:r>
              <a:rPr lang="de-DE" sz="8000" b="1" i="1" dirty="0"/>
              <a:t>Inzidenz </a:t>
            </a:r>
            <a:r>
              <a:rPr lang="de-DE" sz="8000" b="1" i="1" dirty="0" smtClean="0"/>
              <a:t>und </a:t>
            </a:r>
            <a:r>
              <a:rPr lang="de-DE" sz="8000" b="1" i="1" dirty="0"/>
              <a:t>des Outcomes von OHCA</a:t>
            </a:r>
            <a:r>
              <a:rPr lang="de-DE" sz="8000" dirty="0"/>
              <a:t> in Europa </a:t>
            </a:r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   sowohl </a:t>
            </a:r>
            <a:r>
              <a:rPr lang="de-DE" sz="8000" dirty="0"/>
              <a:t>bei allen Patienten als auch im </a:t>
            </a:r>
            <a:r>
              <a:rPr lang="de-DE" sz="8000" dirty="0" smtClean="0"/>
              <a:t>Hinblick </a:t>
            </a:r>
            <a:r>
              <a:rPr lang="de-DE" sz="8000" dirty="0"/>
              <a:t>auf spezielle Subgruppen, </a:t>
            </a:r>
            <a:endParaRPr lang="de-DE" sz="8000" dirty="0" smtClean="0"/>
          </a:p>
          <a:p>
            <a:pPr algn="l">
              <a:lnSpc>
                <a:spcPct val="120000"/>
              </a:lnSpc>
            </a:pPr>
            <a:r>
              <a:rPr lang="de-DE" sz="8000" dirty="0" smtClean="0"/>
              <a:t>   die auf </a:t>
            </a:r>
            <a:r>
              <a:rPr lang="de-DE" sz="8000" dirty="0"/>
              <a:t>nationalem Level nur einen kleinen </a:t>
            </a:r>
            <a:r>
              <a:rPr lang="de-DE" sz="8000" dirty="0" smtClean="0"/>
              <a:t>zahlenmäßigen </a:t>
            </a:r>
            <a:r>
              <a:rPr lang="de-DE" sz="8000" dirty="0"/>
              <a:t>Anteil der </a:t>
            </a:r>
            <a:r>
              <a:rPr lang="de-DE" sz="8000" dirty="0" smtClean="0"/>
              <a:t>  </a:t>
            </a:r>
          </a:p>
          <a:p>
            <a:pPr algn="l">
              <a:lnSpc>
                <a:spcPct val="120000"/>
              </a:lnSpc>
            </a:pPr>
            <a:r>
              <a:rPr lang="de-DE" sz="8000" dirty="0"/>
              <a:t> </a:t>
            </a:r>
            <a:r>
              <a:rPr lang="de-DE" sz="8000" dirty="0" smtClean="0"/>
              <a:t>  Reanimationen </a:t>
            </a:r>
            <a:r>
              <a:rPr lang="de-DE" sz="8000" dirty="0"/>
              <a:t>darstellen (wie zum Beispiel </a:t>
            </a:r>
            <a:r>
              <a:rPr lang="de-DE" sz="8000" dirty="0" smtClean="0"/>
              <a:t>traumatisch </a:t>
            </a:r>
            <a:r>
              <a:rPr lang="de-DE" sz="8000" dirty="0"/>
              <a:t>bedingte OHCA</a:t>
            </a:r>
            <a:r>
              <a:rPr lang="de-DE" sz="8000" dirty="0" smtClean="0"/>
              <a:t>)</a:t>
            </a:r>
            <a:endParaRPr lang="de-DE" sz="8000" dirty="0"/>
          </a:p>
          <a:p>
            <a:pPr algn="l"/>
            <a:endParaRPr lang="de-DE" sz="8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257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14861" y="2060848"/>
            <a:ext cx="8929139" cy="4536504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IV. Über die Studie</a:t>
            </a:r>
          </a:p>
          <a:p>
            <a:pPr algn="l"/>
            <a:endParaRPr lang="de-DE" sz="2000" dirty="0"/>
          </a:p>
          <a:p>
            <a:pPr algn="l"/>
            <a:r>
              <a:rPr lang="de-DE" sz="2800" dirty="0" smtClean="0"/>
              <a:t>Weitere Ziele: </a:t>
            </a:r>
          </a:p>
          <a:p>
            <a:pPr algn="l"/>
            <a:r>
              <a:rPr lang="de-DE" sz="2000" dirty="0" smtClean="0"/>
              <a:t>- Unterstützung </a:t>
            </a:r>
            <a:r>
              <a:rPr lang="de-DE" sz="2000" dirty="0"/>
              <a:t>der teilnehmenden </a:t>
            </a:r>
            <a:r>
              <a:rPr lang="de-DE" sz="2000" dirty="0" smtClean="0"/>
              <a:t>Länder </a:t>
            </a:r>
            <a:r>
              <a:rPr lang="de-DE" sz="2000" dirty="0"/>
              <a:t>bei einer </a:t>
            </a:r>
            <a:r>
              <a:rPr lang="de-DE" sz="2000" b="1" i="1" dirty="0"/>
              <a:t>landesweiten </a:t>
            </a:r>
            <a:r>
              <a:rPr lang="de-DE" sz="2000" b="1" i="1" dirty="0" smtClean="0"/>
              <a:t>Datenerfassung</a:t>
            </a:r>
            <a:r>
              <a:rPr lang="de-DE" sz="2000" dirty="0" smtClean="0"/>
              <a:t> </a:t>
            </a:r>
            <a:endParaRPr lang="de-DE" sz="2000" dirty="0"/>
          </a:p>
          <a:p>
            <a:pPr algn="l"/>
            <a:r>
              <a:rPr lang="de-DE" sz="2000" dirty="0" smtClean="0"/>
              <a:t>- </a:t>
            </a:r>
            <a:r>
              <a:rPr lang="de-DE" sz="2000" b="1" i="1" dirty="0" smtClean="0"/>
              <a:t>Hinzugewinn </a:t>
            </a:r>
            <a:r>
              <a:rPr lang="de-DE" sz="2000" b="1" i="1" dirty="0"/>
              <a:t>weiterer Länder </a:t>
            </a:r>
            <a:r>
              <a:rPr lang="de-DE" sz="2000" dirty="0"/>
              <a:t>als </a:t>
            </a:r>
            <a:r>
              <a:rPr lang="de-DE" sz="2000" dirty="0" smtClean="0"/>
              <a:t>Studienteilnehmer</a:t>
            </a:r>
            <a:endParaRPr lang="de-DE" sz="2000" dirty="0"/>
          </a:p>
          <a:p>
            <a:pPr algn="l"/>
            <a:r>
              <a:rPr lang="de-DE" sz="2000" dirty="0" smtClean="0"/>
              <a:t>- Erweiterung </a:t>
            </a:r>
            <a:r>
              <a:rPr lang="de-DE" sz="2000" dirty="0"/>
              <a:t>des Studienzeitraums für </a:t>
            </a:r>
            <a:r>
              <a:rPr lang="de-DE" sz="2000" dirty="0" smtClean="0"/>
              <a:t>eine </a:t>
            </a:r>
            <a:r>
              <a:rPr lang="de-DE" sz="2000" b="1" i="1" dirty="0"/>
              <a:t>höhere Validität</a:t>
            </a:r>
            <a:r>
              <a:rPr lang="de-DE" sz="2000" dirty="0"/>
              <a:t> der </a:t>
            </a:r>
            <a:r>
              <a:rPr lang="de-DE" sz="2000" dirty="0" smtClean="0"/>
              <a:t>erhobenen Daten</a:t>
            </a:r>
            <a:endParaRPr lang="de-DE" sz="2000" dirty="0"/>
          </a:p>
          <a:p>
            <a:pPr algn="l"/>
            <a:r>
              <a:rPr lang="de-DE" sz="2000" dirty="0" smtClean="0"/>
              <a:t>- Erfassung </a:t>
            </a:r>
            <a:r>
              <a:rPr lang="de-DE" sz="2000" dirty="0"/>
              <a:t>von Übereinstimmungen </a:t>
            </a:r>
            <a:r>
              <a:rPr lang="de-DE" sz="2000" dirty="0" smtClean="0"/>
              <a:t>und </a:t>
            </a:r>
            <a:r>
              <a:rPr lang="de-DE" sz="2000" dirty="0"/>
              <a:t>Unterschieden im Gebrauch des </a:t>
            </a:r>
            <a:r>
              <a:rPr lang="de-DE" sz="2000" b="1" i="1" dirty="0" smtClean="0"/>
              <a:t>Begriffs</a:t>
            </a:r>
          </a:p>
          <a:p>
            <a:pPr algn="l"/>
            <a:r>
              <a:rPr lang="de-DE" sz="2000" b="1" i="1" dirty="0" smtClean="0"/>
              <a:t>  </a:t>
            </a:r>
            <a:r>
              <a:rPr lang="de-DE" sz="2000" b="1" i="1" dirty="0"/>
              <a:t>der Laienreanimation </a:t>
            </a:r>
          </a:p>
          <a:p>
            <a:pPr algn="l"/>
            <a:r>
              <a:rPr lang="de-DE" sz="2000" dirty="0" smtClean="0"/>
              <a:t>- Erfassung </a:t>
            </a:r>
            <a:r>
              <a:rPr lang="de-DE" sz="2000" dirty="0"/>
              <a:t>der Inzidenz von </a:t>
            </a:r>
            <a:r>
              <a:rPr lang="de-DE" sz="2000" b="1" i="1" dirty="0" smtClean="0"/>
              <a:t>Laienreanimation</a:t>
            </a:r>
            <a:r>
              <a:rPr lang="de-DE" sz="2000" dirty="0" smtClean="0"/>
              <a:t> </a:t>
            </a:r>
            <a:r>
              <a:rPr lang="de-DE" sz="2000" dirty="0"/>
              <a:t>und deren Einfluss auf </a:t>
            </a:r>
            <a:r>
              <a:rPr lang="de-DE" sz="2000" dirty="0" smtClean="0"/>
              <a:t>das  </a:t>
            </a:r>
          </a:p>
          <a:p>
            <a:pPr algn="l"/>
            <a:r>
              <a:rPr lang="de-DE" sz="2000" dirty="0" smtClean="0"/>
              <a:t>  Outcome nach OHCA</a:t>
            </a:r>
            <a:endParaRPr lang="de-DE" sz="2000" dirty="0"/>
          </a:p>
          <a:p>
            <a:pPr algn="l"/>
            <a:endParaRPr lang="de-DE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585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/>
              <a:t>V. Über die Studie</a:t>
            </a:r>
          </a:p>
          <a:p>
            <a:pPr algn="l"/>
            <a:endParaRPr lang="de-DE" sz="2800" dirty="0" smtClean="0"/>
          </a:p>
          <a:p>
            <a:pPr algn="l"/>
            <a:r>
              <a:rPr lang="de-DE" sz="2800" dirty="0" smtClean="0"/>
              <a:t>Statistische </a:t>
            </a:r>
          </a:p>
          <a:p>
            <a:pPr algn="l"/>
            <a:r>
              <a:rPr lang="de-DE" sz="2800" dirty="0" smtClean="0"/>
              <a:t>Auswertungen</a:t>
            </a:r>
          </a:p>
          <a:p>
            <a:pPr algn="l"/>
            <a:endParaRPr lang="de-DE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4" t="26682" r="37650" b="12765"/>
          <a:stretch/>
        </p:blipFill>
        <p:spPr bwMode="auto">
          <a:xfrm>
            <a:off x="3419872" y="1898183"/>
            <a:ext cx="5256584" cy="48431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975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Untertitel 2"/>
          <p:cNvSpPr txBox="1">
            <a:spLocks/>
          </p:cNvSpPr>
          <p:nvPr/>
        </p:nvSpPr>
        <p:spPr>
          <a:xfrm>
            <a:off x="745211" y="5312960"/>
            <a:ext cx="7687764" cy="114037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</a:pPr>
            <a:r>
              <a:rPr lang="de-DE" sz="2000" b="1" dirty="0" smtClean="0"/>
              <a:t>1. </a:t>
            </a:r>
            <a:r>
              <a:rPr lang="de-DE" sz="2000" b="1" smtClean="0"/>
              <a:t>März 2018</a:t>
            </a:r>
            <a:r>
              <a:rPr lang="de-DE" sz="2000" dirty="0" smtClean="0"/>
              <a:t>	abgeschlossene Datenübermittlung (incl. 30-day-survival)</a:t>
            </a:r>
          </a:p>
          <a:p>
            <a:pPr algn="l">
              <a:lnSpc>
                <a:spcPct val="110000"/>
              </a:lnSpc>
            </a:pPr>
            <a:r>
              <a:rPr lang="de-DE" sz="2000" dirty="0" smtClean="0"/>
              <a:t>		der teilnehmenden Rettungsdienstbereiche an den </a:t>
            </a:r>
          </a:p>
          <a:p>
            <a:pPr algn="l">
              <a:lnSpc>
                <a:spcPct val="110000"/>
              </a:lnSpc>
            </a:pPr>
            <a:r>
              <a:rPr lang="de-DE" sz="2000" dirty="0" smtClean="0"/>
              <a:t>		Nationalen Koordinator</a:t>
            </a:r>
            <a:endParaRPr lang="de-DE" sz="2000" dirty="0"/>
          </a:p>
        </p:txBody>
      </p:sp>
      <p:sp>
        <p:nvSpPr>
          <p:cNvPr id="7" name="Untertitel 2"/>
          <p:cNvSpPr>
            <a:spLocks noGrp="1"/>
          </p:cNvSpPr>
          <p:nvPr>
            <p:ph type="subTitle" idx="1"/>
          </p:nvPr>
        </p:nvSpPr>
        <p:spPr>
          <a:xfrm>
            <a:off x="251521" y="2060848"/>
            <a:ext cx="8640959" cy="323258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de-DE" sz="4000" dirty="0" smtClean="0"/>
              <a:t>Zeitplan </a:t>
            </a:r>
          </a:p>
          <a:p>
            <a:pPr algn="l"/>
            <a:endParaRPr lang="de-DE" sz="2000" dirty="0" smtClean="0"/>
          </a:p>
          <a:p>
            <a:pPr algn="l"/>
            <a:r>
              <a:rPr lang="en-GB" sz="2800" dirty="0"/>
              <a:t>October 1, 2017		S</a:t>
            </a:r>
            <a:r>
              <a:rPr lang="en-GB" sz="2800" dirty="0" smtClean="0"/>
              <a:t>tudy period begins, </a:t>
            </a:r>
            <a:r>
              <a:rPr lang="en-GB" sz="2800" dirty="0"/>
              <a:t>first patient in</a:t>
            </a:r>
            <a:endParaRPr lang="de-DE" sz="2800" dirty="0"/>
          </a:p>
          <a:p>
            <a:pPr algn="l"/>
            <a:r>
              <a:rPr lang="en-GB" sz="2800" dirty="0"/>
              <a:t>December 31, 2017 	</a:t>
            </a:r>
            <a:r>
              <a:rPr lang="en-GB" sz="2800" dirty="0" smtClean="0"/>
              <a:t>Last </a:t>
            </a:r>
            <a:r>
              <a:rPr lang="en-GB" sz="2800" dirty="0"/>
              <a:t>patient, end of study period</a:t>
            </a:r>
            <a:endParaRPr lang="de-DE" sz="2800" dirty="0"/>
          </a:p>
          <a:p>
            <a:pPr algn="l"/>
            <a:r>
              <a:rPr lang="en-GB" sz="2800" dirty="0"/>
              <a:t>January 31, 2018   	</a:t>
            </a:r>
            <a:r>
              <a:rPr lang="en-GB" sz="2800" dirty="0" smtClean="0"/>
              <a:t>Last </a:t>
            </a:r>
            <a:r>
              <a:rPr lang="en-GB" sz="2800" dirty="0"/>
              <a:t>patient in for 30-day-survival</a:t>
            </a:r>
            <a:endParaRPr lang="de-DE" sz="2800" dirty="0"/>
          </a:p>
          <a:p>
            <a:pPr algn="l"/>
            <a:r>
              <a:rPr lang="en-GB" sz="2800" dirty="0"/>
              <a:t>April 2018	</a:t>
            </a:r>
            <a:r>
              <a:rPr lang="en-GB" sz="2800" dirty="0" smtClean="0"/>
              <a:t>	Last </a:t>
            </a:r>
            <a:r>
              <a:rPr lang="en-GB" sz="2800" dirty="0"/>
              <a:t>data submitted (incl. for 30-day-survival) </a:t>
            </a:r>
            <a:r>
              <a:rPr lang="en-GB" sz="2800" dirty="0" smtClean="0"/>
              <a:t>by 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			national </a:t>
            </a:r>
            <a:r>
              <a:rPr lang="en-GB" sz="2800" dirty="0"/>
              <a:t>coordinator </a:t>
            </a:r>
            <a:endParaRPr lang="de-DE" sz="2800" dirty="0"/>
          </a:p>
          <a:p>
            <a:pPr algn="l"/>
            <a:r>
              <a:rPr lang="en-GB" sz="2800" dirty="0"/>
              <a:t>August 2018 		</a:t>
            </a:r>
            <a:r>
              <a:rPr lang="en-GB" sz="2800" dirty="0" smtClean="0"/>
              <a:t>Analysis </a:t>
            </a:r>
            <a:r>
              <a:rPr lang="en-GB" sz="2800" dirty="0"/>
              <a:t>and first draft</a:t>
            </a:r>
            <a:endParaRPr lang="de-DE" sz="2800" dirty="0"/>
          </a:p>
          <a:p>
            <a:pPr algn="l"/>
            <a:r>
              <a:rPr lang="en-GB" sz="2800" dirty="0"/>
              <a:t>October 2018	</a:t>
            </a:r>
            <a:r>
              <a:rPr lang="en-GB" sz="2800" dirty="0" smtClean="0"/>
              <a:t>	ERC </a:t>
            </a:r>
            <a:r>
              <a:rPr lang="en-GB" sz="2800" dirty="0"/>
              <a:t>meeting present preliminary results to participants</a:t>
            </a:r>
            <a:endParaRPr lang="de-DE" sz="2800" dirty="0"/>
          </a:p>
          <a:p>
            <a:pPr algn="l"/>
            <a:r>
              <a:rPr lang="en-GB" sz="2800" dirty="0"/>
              <a:t>Early 2019		</a:t>
            </a:r>
            <a:r>
              <a:rPr lang="en-GB" sz="2800" dirty="0" smtClean="0"/>
              <a:t>Publication </a:t>
            </a:r>
            <a:r>
              <a:rPr lang="en-GB" sz="2800" dirty="0"/>
              <a:t>of </a:t>
            </a:r>
            <a:r>
              <a:rPr lang="en-GB" sz="2800" dirty="0" err="1"/>
              <a:t>EuReCa</a:t>
            </a:r>
            <a:r>
              <a:rPr lang="en-GB" sz="2800" dirty="0"/>
              <a:t> TWO </a:t>
            </a:r>
            <a:endParaRPr lang="de-DE" sz="2800" dirty="0"/>
          </a:p>
          <a:p>
            <a:pPr algn="l"/>
            <a:endParaRPr lang="de-DE" sz="2800" dirty="0" smtClean="0"/>
          </a:p>
          <a:p>
            <a:pPr algn="l"/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32512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28653" y="2060848"/>
            <a:ext cx="7920879" cy="4248472"/>
          </a:xfrm>
        </p:spPr>
        <p:txBody>
          <a:bodyPr>
            <a:normAutofit/>
          </a:bodyPr>
          <a:lstStyle/>
          <a:p>
            <a:pPr algn="l"/>
            <a:r>
              <a:rPr lang="de-DE" sz="2800" smtClean="0"/>
              <a:t>Kontakt</a:t>
            </a:r>
            <a:endParaRPr lang="de-DE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9742" r="26314" b="60516"/>
          <a:stretch/>
        </p:blipFill>
        <p:spPr bwMode="auto">
          <a:xfrm>
            <a:off x="395536" y="282608"/>
            <a:ext cx="8387114" cy="161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3" t="51953" r="48332" b="11568"/>
          <a:stretch/>
        </p:blipFill>
        <p:spPr bwMode="auto">
          <a:xfrm>
            <a:off x="971600" y="2704725"/>
            <a:ext cx="3240360" cy="357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Untertitel 2"/>
          <p:cNvSpPr txBox="1">
            <a:spLocks/>
          </p:cNvSpPr>
          <p:nvPr/>
        </p:nvSpPr>
        <p:spPr>
          <a:xfrm>
            <a:off x="4614566" y="3284984"/>
            <a:ext cx="3755012" cy="20626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000" b="1" dirty="0" smtClean="0"/>
              <a:t>Nationaler Koordinator:</a:t>
            </a:r>
          </a:p>
          <a:p>
            <a:pPr algn="l"/>
            <a:endParaRPr lang="de-DE" sz="2000" dirty="0"/>
          </a:p>
          <a:p>
            <a:pPr algn="l"/>
            <a:r>
              <a:rPr lang="de-DE" sz="2000" b="1" dirty="0" smtClean="0"/>
              <a:t>Name: </a:t>
            </a:r>
            <a:r>
              <a:rPr lang="de-DE" sz="2000" b="1" dirty="0" smtClean="0"/>
              <a:t> Jan </a:t>
            </a:r>
            <a:r>
              <a:rPr lang="de-DE" sz="2000" b="1" dirty="0" err="1" smtClean="0"/>
              <a:t>Wnent</a:t>
            </a:r>
            <a:r>
              <a:rPr lang="de-DE" sz="2000" b="1" dirty="0" smtClean="0"/>
              <a:t>, MD</a:t>
            </a:r>
            <a:endParaRPr lang="de-DE" sz="2000" dirty="0" smtClean="0"/>
          </a:p>
          <a:p>
            <a:pPr algn="l"/>
            <a:r>
              <a:rPr lang="de-DE" sz="2000" dirty="0" smtClean="0"/>
              <a:t>E-Mail: wnent@eureca-two.eu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623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</Words>
  <Application>Microsoft Office PowerPoint</Application>
  <PresentationFormat>Bildschirmpräsentation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Johanna Eggeling</dc:creator>
  <cp:lastModifiedBy>Johanna Eggeling</cp:lastModifiedBy>
  <cp:revision>32</cp:revision>
  <dcterms:created xsi:type="dcterms:W3CDTF">2017-08-29T09:19:19Z</dcterms:created>
  <dcterms:modified xsi:type="dcterms:W3CDTF">2017-09-06T12:56:00Z</dcterms:modified>
</cp:coreProperties>
</file>