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60" r:id="rId4"/>
    <p:sldId id="264" r:id="rId5"/>
    <p:sldId id="267" r:id="rId6"/>
    <p:sldId id="266" r:id="rId7"/>
    <p:sldId id="265" r:id="rId8"/>
    <p:sldId id="261" r:id="rId9"/>
    <p:sldId id="262" r:id="rId10"/>
  </p:sldIdLst>
  <p:sldSz cx="9144000" cy="6858000" type="screen4x3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Ingvild Beathe Myrhaugen Tjelmeland" initials="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4" autoAdjust="0"/>
    <p:restoredTop sz="94662" autoAdjust="0"/>
  </p:normalViewPr>
  <p:slideViewPr>
    <p:cSldViewPr>
      <p:cViewPr varScale="1">
        <p:scale>
          <a:sx n="70" d="100"/>
          <a:sy n="70" d="100"/>
        </p:scale>
        <p:origin x="-1350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80F81-4298-485D-8722-A62BC9DDA5A3}" type="datetimeFigureOut">
              <a:rPr lang="de-DE" smtClean="0"/>
              <a:t>06.09.2017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B6ED5-DE85-4277-9817-1E7FC822BE2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099868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80F81-4298-485D-8722-A62BC9DDA5A3}" type="datetimeFigureOut">
              <a:rPr lang="de-DE" smtClean="0"/>
              <a:t>06.09.2017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B6ED5-DE85-4277-9817-1E7FC822BE2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477876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80F81-4298-485D-8722-A62BC9DDA5A3}" type="datetimeFigureOut">
              <a:rPr lang="de-DE" smtClean="0"/>
              <a:t>06.09.2017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B6ED5-DE85-4277-9817-1E7FC822BE2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767100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80F81-4298-485D-8722-A62BC9DDA5A3}" type="datetimeFigureOut">
              <a:rPr lang="de-DE" smtClean="0"/>
              <a:t>06.09.2017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B6ED5-DE85-4277-9817-1E7FC822BE2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22245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80F81-4298-485D-8722-A62BC9DDA5A3}" type="datetimeFigureOut">
              <a:rPr lang="de-DE" smtClean="0"/>
              <a:t>06.09.2017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B6ED5-DE85-4277-9817-1E7FC822BE2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417914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80F81-4298-485D-8722-A62BC9DDA5A3}" type="datetimeFigureOut">
              <a:rPr lang="de-DE" smtClean="0"/>
              <a:t>06.09.2017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B6ED5-DE85-4277-9817-1E7FC822BE2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886221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80F81-4298-485D-8722-A62BC9DDA5A3}" type="datetimeFigureOut">
              <a:rPr lang="de-DE" smtClean="0"/>
              <a:t>06.09.2017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B6ED5-DE85-4277-9817-1E7FC822BE2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467243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80F81-4298-485D-8722-A62BC9DDA5A3}" type="datetimeFigureOut">
              <a:rPr lang="de-DE" smtClean="0"/>
              <a:t>06.09.2017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B6ED5-DE85-4277-9817-1E7FC822BE2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14227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80F81-4298-485D-8722-A62BC9DDA5A3}" type="datetimeFigureOut">
              <a:rPr lang="de-DE" smtClean="0"/>
              <a:t>06.09.2017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B6ED5-DE85-4277-9817-1E7FC822BE2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570520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80F81-4298-485D-8722-A62BC9DDA5A3}" type="datetimeFigureOut">
              <a:rPr lang="de-DE" smtClean="0"/>
              <a:t>06.09.2017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B6ED5-DE85-4277-9817-1E7FC822BE2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703198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80F81-4298-485D-8722-A62BC9DDA5A3}" type="datetimeFigureOut">
              <a:rPr lang="de-DE" smtClean="0"/>
              <a:t>06.09.2017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B6ED5-DE85-4277-9817-1E7FC822BE2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19831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380F81-4298-485D-8722-A62BC9DDA5A3}" type="datetimeFigureOut">
              <a:rPr lang="de-DE" smtClean="0"/>
              <a:t>06.09.2017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2B6ED5-DE85-4277-9817-1E7FC822BE2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256665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263" y="1525827"/>
            <a:ext cx="7946646" cy="2191949"/>
          </a:xfrm>
          <a:prstGeom prst="rect">
            <a:avLst/>
          </a:prstGeom>
        </p:spPr>
      </p:pic>
      <p:pic>
        <p:nvPicPr>
          <p:cNvPr id="5" name="Grafi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7356" y="3717776"/>
            <a:ext cx="3632460" cy="1816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4566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775598" y="2132856"/>
            <a:ext cx="5626989" cy="4248472"/>
          </a:xfrm>
        </p:spPr>
        <p:txBody>
          <a:bodyPr>
            <a:normAutofit fontScale="92500" lnSpcReduction="10000"/>
          </a:bodyPr>
          <a:lstStyle/>
          <a:p>
            <a:pPr algn="l"/>
            <a:r>
              <a:rPr lang="de-DE" dirty="0" smtClean="0"/>
              <a:t>Content:</a:t>
            </a:r>
          </a:p>
          <a:p>
            <a:pPr marL="457200" indent="-457200" algn="l">
              <a:buFont typeface="Symbol" panose="05050102010706020507" pitchFamily="18" charset="2"/>
              <a:buChar char="-"/>
            </a:pPr>
            <a:r>
              <a:rPr lang="de-DE" dirty="0" err="1" smtClean="0"/>
              <a:t>EuReCa</a:t>
            </a:r>
            <a:r>
              <a:rPr lang="de-DE" dirty="0" smtClean="0"/>
              <a:t> TWO </a:t>
            </a:r>
          </a:p>
          <a:p>
            <a:pPr marL="914400" lvl="1" indent="-457200" algn="l">
              <a:buFont typeface="Symbol" panose="05050102010706020507" pitchFamily="18" charset="2"/>
              <a:buChar char="-"/>
            </a:pPr>
            <a:r>
              <a:rPr lang="de-DE" dirty="0" err="1" smtClean="0"/>
              <a:t>About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study</a:t>
            </a:r>
            <a:endParaRPr lang="de-DE" dirty="0" smtClean="0"/>
          </a:p>
          <a:p>
            <a:pPr marL="1371600" lvl="2" indent="-457200" algn="l">
              <a:buFont typeface="Symbol" panose="05050102010706020507" pitchFamily="18" charset="2"/>
              <a:buChar char="-"/>
            </a:pPr>
            <a:r>
              <a:rPr lang="de-DE" dirty="0" smtClean="0"/>
              <a:t>I.	</a:t>
            </a:r>
            <a:r>
              <a:rPr lang="de-DE" dirty="0" err="1" smtClean="0"/>
              <a:t>Structure</a:t>
            </a:r>
            <a:endParaRPr lang="de-DE" dirty="0" smtClean="0"/>
          </a:p>
          <a:p>
            <a:pPr marL="1371600" lvl="2" indent="-457200" algn="l">
              <a:buFont typeface="Symbol" panose="05050102010706020507" pitchFamily="18" charset="2"/>
              <a:buChar char="-"/>
            </a:pPr>
            <a:r>
              <a:rPr lang="de-DE" dirty="0" smtClean="0"/>
              <a:t>II.	29 </a:t>
            </a:r>
            <a:r>
              <a:rPr lang="de-DE" dirty="0" err="1" smtClean="0"/>
              <a:t>Participating</a:t>
            </a:r>
            <a:r>
              <a:rPr lang="de-DE" dirty="0" smtClean="0"/>
              <a:t> countries</a:t>
            </a:r>
          </a:p>
          <a:p>
            <a:pPr marL="1371600" lvl="2" indent="-457200" algn="l">
              <a:buFont typeface="Symbol" panose="05050102010706020507" pitchFamily="18" charset="2"/>
              <a:buChar char="-"/>
            </a:pPr>
            <a:r>
              <a:rPr lang="de-DE" dirty="0" smtClean="0"/>
              <a:t>III.	</a:t>
            </a:r>
            <a:r>
              <a:rPr lang="de-DE" dirty="0" err="1" smtClean="0"/>
              <a:t>Aims</a:t>
            </a:r>
            <a:endParaRPr lang="de-DE" dirty="0"/>
          </a:p>
          <a:p>
            <a:pPr marL="1371600" lvl="2" indent="-457200" algn="l">
              <a:buFont typeface="Symbol" panose="05050102010706020507" pitchFamily="18" charset="2"/>
              <a:buChar char="-"/>
            </a:pPr>
            <a:r>
              <a:rPr lang="de-DE" dirty="0" smtClean="0"/>
              <a:t>IV.	</a:t>
            </a:r>
            <a:r>
              <a:rPr lang="de-DE" dirty="0" err="1" smtClean="0"/>
              <a:t>Objectives</a:t>
            </a:r>
            <a:endParaRPr lang="de-DE" dirty="0" smtClean="0"/>
          </a:p>
          <a:p>
            <a:pPr marL="1371600" lvl="2" indent="-457200" algn="l">
              <a:buFont typeface="Symbol" panose="05050102010706020507" pitchFamily="18" charset="2"/>
              <a:buChar char="-"/>
            </a:pPr>
            <a:r>
              <a:rPr lang="de-DE" dirty="0" smtClean="0"/>
              <a:t>V.	Statistical Analysis</a:t>
            </a:r>
          </a:p>
          <a:p>
            <a:pPr marL="914400" lvl="1" indent="-457200" algn="l">
              <a:buFont typeface="Symbol" panose="05050102010706020507" pitchFamily="18" charset="2"/>
              <a:buChar char="-"/>
            </a:pPr>
            <a:r>
              <a:rPr lang="de-DE" dirty="0" smtClean="0"/>
              <a:t>Timeline</a:t>
            </a:r>
          </a:p>
          <a:p>
            <a:pPr marL="914400" lvl="1" indent="-457200" algn="l">
              <a:buFont typeface="Symbol" panose="05050102010706020507" pitchFamily="18" charset="2"/>
              <a:buChar char="-"/>
            </a:pPr>
            <a:r>
              <a:rPr lang="de-DE" dirty="0" err="1" smtClean="0"/>
              <a:t>Contacts</a:t>
            </a:r>
            <a:endParaRPr lang="de-DE" dirty="0" smtClean="0"/>
          </a:p>
          <a:p>
            <a:pPr marL="457200" indent="-457200" algn="l">
              <a:buFontTx/>
              <a:buChar char="-"/>
            </a:pPr>
            <a:endParaRPr lang="de-DE" sz="2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64" t="19742" r="26314" b="60516"/>
          <a:stretch/>
        </p:blipFill>
        <p:spPr bwMode="auto">
          <a:xfrm>
            <a:off x="395536" y="282608"/>
            <a:ext cx="8387114" cy="161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47242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628653" y="2060848"/>
            <a:ext cx="7920879" cy="4248472"/>
          </a:xfrm>
        </p:spPr>
        <p:txBody>
          <a:bodyPr>
            <a:normAutofit/>
          </a:bodyPr>
          <a:lstStyle/>
          <a:p>
            <a:pPr algn="l"/>
            <a:r>
              <a:rPr lang="de-DE" sz="2800" dirty="0" smtClean="0"/>
              <a:t>I. </a:t>
            </a:r>
            <a:r>
              <a:rPr lang="de-DE" sz="2800" dirty="0" err="1" smtClean="0"/>
              <a:t>About</a:t>
            </a:r>
            <a:r>
              <a:rPr lang="de-DE" sz="2800" dirty="0" smtClean="0"/>
              <a:t> </a:t>
            </a:r>
            <a:r>
              <a:rPr lang="de-DE" sz="2800" dirty="0" err="1" smtClean="0"/>
              <a:t>the</a:t>
            </a:r>
            <a:r>
              <a:rPr lang="de-DE" sz="2800" dirty="0" smtClean="0"/>
              <a:t> </a:t>
            </a:r>
            <a:r>
              <a:rPr lang="de-DE" sz="2800" dirty="0" err="1" smtClean="0"/>
              <a:t>study</a:t>
            </a:r>
            <a:r>
              <a:rPr lang="de-DE" sz="2800" dirty="0" smtClean="0"/>
              <a:t> </a:t>
            </a:r>
          </a:p>
          <a:p>
            <a:pPr algn="l"/>
            <a:endParaRPr lang="de-DE" sz="2800" dirty="0"/>
          </a:p>
          <a:p>
            <a:pPr algn="l"/>
            <a:r>
              <a:rPr lang="de-DE" sz="2800" dirty="0" err="1" smtClean="0"/>
              <a:t>Structure</a:t>
            </a:r>
            <a:endParaRPr lang="de-DE" sz="2800" dirty="0" smtClean="0"/>
          </a:p>
          <a:p>
            <a:pPr algn="l"/>
            <a:endParaRPr lang="de-DE" sz="2800" dirty="0" smtClean="0"/>
          </a:p>
          <a:p>
            <a:pPr algn="l"/>
            <a:endParaRPr lang="de-DE" sz="2400" dirty="0" smtClean="0"/>
          </a:p>
          <a:p>
            <a:pPr algn="l"/>
            <a:r>
              <a:rPr lang="de-DE" sz="2800" dirty="0" smtClean="0"/>
              <a:t> </a:t>
            </a:r>
            <a:endParaRPr lang="de-DE" sz="28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884" t="17187" r="37738" b="17774"/>
          <a:stretch/>
        </p:blipFill>
        <p:spPr bwMode="auto">
          <a:xfrm>
            <a:off x="3707904" y="1864421"/>
            <a:ext cx="3214797" cy="48221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64" t="19742" r="26314" b="60516"/>
          <a:stretch/>
        </p:blipFill>
        <p:spPr bwMode="auto">
          <a:xfrm>
            <a:off x="395536" y="282608"/>
            <a:ext cx="8387114" cy="161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50658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628653" y="2060848"/>
            <a:ext cx="7920879" cy="4248472"/>
          </a:xfrm>
        </p:spPr>
        <p:txBody>
          <a:bodyPr>
            <a:normAutofit/>
          </a:bodyPr>
          <a:lstStyle/>
          <a:p>
            <a:pPr algn="l"/>
            <a:r>
              <a:rPr lang="de-DE" sz="2800" dirty="0" smtClean="0"/>
              <a:t>II. </a:t>
            </a:r>
            <a:r>
              <a:rPr lang="de-DE" sz="2800" dirty="0" err="1" smtClean="0"/>
              <a:t>About</a:t>
            </a:r>
            <a:r>
              <a:rPr lang="de-DE" sz="2800" dirty="0" smtClean="0"/>
              <a:t> </a:t>
            </a:r>
            <a:r>
              <a:rPr lang="de-DE" sz="2800" dirty="0" err="1" smtClean="0"/>
              <a:t>the</a:t>
            </a:r>
            <a:r>
              <a:rPr lang="de-DE" sz="2800" dirty="0" smtClean="0"/>
              <a:t> </a:t>
            </a:r>
            <a:r>
              <a:rPr lang="de-DE" sz="2800" dirty="0" err="1" smtClean="0"/>
              <a:t>study</a:t>
            </a:r>
            <a:endParaRPr lang="de-DE" sz="2000" dirty="0" smtClean="0"/>
          </a:p>
          <a:p>
            <a:pPr algn="l"/>
            <a:endParaRPr lang="de-DE" sz="2000" dirty="0"/>
          </a:p>
          <a:p>
            <a:pPr algn="l"/>
            <a:r>
              <a:rPr lang="en-US" sz="2000" dirty="0" smtClean="0"/>
              <a:t> </a:t>
            </a:r>
            <a:endParaRPr lang="de-DE" sz="2000" dirty="0" smtClean="0"/>
          </a:p>
          <a:p>
            <a:pPr algn="l"/>
            <a:endParaRPr lang="de-DE" sz="2800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64" t="19742" r="26314" b="60516"/>
          <a:stretch/>
        </p:blipFill>
        <p:spPr bwMode="auto">
          <a:xfrm>
            <a:off x="395536" y="282608"/>
            <a:ext cx="8387114" cy="161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Grafi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7622" y="2492896"/>
            <a:ext cx="5760640" cy="4188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2208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628653" y="2060848"/>
            <a:ext cx="7920879" cy="4248472"/>
          </a:xfrm>
        </p:spPr>
        <p:txBody>
          <a:bodyPr>
            <a:normAutofit lnSpcReduction="10000"/>
          </a:bodyPr>
          <a:lstStyle/>
          <a:p>
            <a:pPr algn="l"/>
            <a:r>
              <a:rPr lang="de-DE" sz="2800" dirty="0" smtClean="0"/>
              <a:t>III. </a:t>
            </a:r>
            <a:r>
              <a:rPr lang="de-DE" sz="2800" dirty="0" err="1" smtClean="0"/>
              <a:t>About</a:t>
            </a:r>
            <a:r>
              <a:rPr lang="de-DE" sz="2800" dirty="0" smtClean="0"/>
              <a:t> </a:t>
            </a:r>
            <a:r>
              <a:rPr lang="de-DE" sz="2800" dirty="0" err="1" smtClean="0"/>
              <a:t>the</a:t>
            </a:r>
            <a:r>
              <a:rPr lang="de-DE" sz="2800" dirty="0" smtClean="0"/>
              <a:t> </a:t>
            </a:r>
            <a:r>
              <a:rPr lang="de-DE" sz="2800" dirty="0" err="1" smtClean="0"/>
              <a:t>study</a:t>
            </a:r>
            <a:endParaRPr lang="de-DE" sz="2000" dirty="0" smtClean="0"/>
          </a:p>
          <a:p>
            <a:pPr algn="l"/>
            <a:endParaRPr lang="de-DE" sz="2000" dirty="0"/>
          </a:p>
          <a:p>
            <a:pPr algn="l"/>
            <a:r>
              <a:rPr lang="de-DE" sz="2800" dirty="0" err="1" smtClean="0"/>
              <a:t>Aims</a:t>
            </a:r>
            <a:r>
              <a:rPr lang="de-DE" sz="2800" dirty="0" smtClean="0"/>
              <a:t>: </a:t>
            </a:r>
            <a:endParaRPr lang="de-DE" sz="2000" dirty="0" smtClean="0"/>
          </a:p>
          <a:p>
            <a:pPr marL="342900" indent="-342900" algn="l">
              <a:buFont typeface="Symbol" panose="05050102010706020507" pitchFamily="18" charset="2"/>
              <a:buChar char="-"/>
            </a:pPr>
            <a:r>
              <a:rPr lang="de-DE" sz="2000" dirty="0" err="1" smtClean="0"/>
              <a:t>Expand</a:t>
            </a:r>
            <a:r>
              <a:rPr lang="de-DE" sz="2000" dirty="0" smtClean="0"/>
              <a:t> </a:t>
            </a:r>
            <a:r>
              <a:rPr lang="de-DE" sz="2000" dirty="0" err="1" smtClean="0"/>
              <a:t>the</a:t>
            </a:r>
            <a:r>
              <a:rPr lang="de-DE" sz="2000" dirty="0" smtClean="0"/>
              <a:t> </a:t>
            </a:r>
            <a:r>
              <a:rPr lang="de-DE" sz="2000" b="1" i="1" dirty="0" smtClean="0"/>
              <a:t>EuReCa </a:t>
            </a:r>
            <a:r>
              <a:rPr lang="de-DE" sz="2000" b="1" i="1" dirty="0" err="1" smtClean="0"/>
              <a:t>network</a:t>
            </a:r>
            <a:r>
              <a:rPr lang="de-DE" sz="2000" b="1" i="1" dirty="0" smtClean="0"/>
              <a:t> </a:t>
            </a:r>
          </a:p>
          <a:p>
            <a:pPr marL="342900" indent="-342900" algn="l">
              <a:buFont typeface="Symbol" panose="05050102010706020507" pitchFamily="18" charset="2"/>
              <a:buChar char="-"/>
            </a:pPr>
            <a:r>
              <a:rPr lang="en-US" sz="2000" dirty="0" smtClean="0">
                <a:solidFill>
                  <a:schemeClr val="bg1">
                    <a:lumMod val="50000"/>
                  </a:schemeClr>
                </a:solidFill>
              </a:rPr>
              <a:t>Find the incidence and outcome for </a:t>
            </a:r>
            <a:r>
              <a:rPr lang="en-US" sz="2000" b="1" i="1" dirty="0" smtClean="0">
                <a:solidFill>
                  <a:schemeClr val="bg1">
                    <a:lumMod val="50000"/>
                  </a:schemeClr>
                </a:solidFill>
              </a:rPr>
              <a:t>out-of-hospital cardiac arrest </a:t>
            </a:r>
            <a:r>
              <a:rPr lang="en-US" sz="2000" dirty="0" smtClean="0">
                <a:solidFill>
                  <a:schemeClr val="bg1">
                    <a:lumMod val="50000"/>
                  </a:schemeClr>
                </a:solidFill>
              </a:rPr>
              <a:t>(OHCA) in Europe</a:t>
            </a:r>
          </a:p>
          <a:p>
            <a:pPr marL="342900" indent="-342900" algn="l">
              <a:buFont typeface="Symbol" panose="05050102010706020507" pitchFamily="18" charset="2"/>
              <a:buChar char="-"/>
            </a:pPr>
            <a:r>
              <a:rPr lang="en-US" sz="2000" dirty="0" smtClean="0"/>
              <a:t>Improve the understanding of the role, age, and gender profile of </a:t>
            </a:r>
            <a:r>
              <a:rPr lang="en-US" sz="2000" b="1" i="1" dirty="0" smtClean="0"/>
              <a:t>bystanders</a:t>
            </a:r>
            <a:r>
              <a:rPr lang="en-US" sz="2000" dirty="0" smtClean="0"/>
              <a:t> in OHCA in Europe </a:t>
            </a:r>
          </a:p>
          <a:p>
            <a:pPr marL="342900" indent="-342900" algn="l">
              <a:buFont typeface="Symbol" panose="05050102010706020507" pitchFamily="18" charset="2"/>
              <a:buChar char="-"/>
            </a:pPr>
            <a:r>
              <a:rPr lang="en-US" sz="2000" dirty="0" smtClean="0"/>
              <a:t>Generate estimates of European </a:t>
            </a:r>
            <a:r>
              <a:rPr lang="en-US" sz="2000" b="1" i="1" dirty="0" smtClean="0"/>
              <a:t>OHCA incidence and outcome </a:t>
            </a:r>
            <a:r>
              <a:rPr lang="en-US" sz="2000" dirty="0" smtClean="0"/>
              <a:t>for patient subgroups that make up a small proportion of overall cases at national level e.g. traumatic </a:t>
            </a:r>
            <a:r>
              <a:rPr lang="en-US" sz="2000" dirty="0" err="1" smtClean="0"/>
              <a:t>aetiology</a:t>
            </a:r>
            <a:r>
              <a:rPr lang="en-US" sz="2000" dirty="0" smtClean="0"/>
              <a:t>, patients transferred to hospital with ongoing CPR. </a:t>
            </a:r>
            <a:endParaRPr lang="de-DE" sz="2000" dirty="0" smtClean="0"/>
          </a:p>
          <a:p>
            <a:pPr algn="l"/>
            <a:endParaRPr lang="de-DE" sz="2800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64" t="19742" r="26314" b="60516"/>
          <a:stretch/>
        </p:blipFill>
        <p:spPr bwMode="auto">
          <a:xfrm>
            <a:off x="395536" y="282608"/>
            <a:ext cx="8387114" cy="161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42573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628653" y="2060848"/>
            <a:ext cx="8153997" cy="4536504"/>
          </a:xfrm>
        </p:spPr>
        <p:txBody>
          <a:bodyPr>
            <a:normAutofit/>
          </a:bodyPr>
          <a:lstStyle/>
          <a:p>
            <a:pPr algn="l"/>
            <a:r>
              <a:rPr lang="de-DE" sz="2800" dirty="0" smtClean="0"/>
              <a:t>IV. </a:t>
            </a:r>
            <a:r>
              <a:rPr lang="de-DE" sz="2800" dirty="0" err="1" smtClean="0"/>
              <a:t>About</a:t>
            </a:r>
            <a:r>
              <a:rPr lang="de-DE" sz="2800" dirty="0" smtClean="0"/>
              <a:t> </a:t>
            </a:r>
            <a:r>
              <a:rPr lang="de-DE" sz="2800" dirty="0" err="1" smtClean="0"/>
              <a:t>the</a:t>
            </a:r>
            <a:r>
              <a:rPr lang="de-DE" sz="2800" dirty="0" smtClean="0"/>
              <a:t> </a:t>
            </a:r>
            <a:r>
              <a:rPr lang="de-DE" sz="2800" dirty="0" err="1" smtClean="0"/>
              <a:t>study</a:t>
            </a:r>
            <a:endParaRPr lang="de-DE" sz="2800" dirty="0" smtClean="0"/>
          </a:p>
          <a:p>
            <a:pPr algn="l"/>
            <a:endParaRPr lang="de-DE" sz="2000" dirty="0"/>
          </a:p>
          <a:p>
            <a:pPr algn="l"/>
            <a:r>
              <a:rPr lang="de-DE" sz="2800" dirty="0" err="1" smtClean="0"/>
              <a:t>Objectives</a:t>
            </a:r>
            <a:r>
              <a:rPr lang="de-DE" sz="2800" dirty="0" smtClean="0"/>
              <a:t>: </a:t>
            </a:r>
            <a:endParaRPr lang="de-DE" sz="2000" dirty="0" smtClean="0"/>
          </a:p>
          <a:p>
            <a:pPr marL="342900" indent="-342900" algn="l">
              <a:buFont typeface="Symbol" panose="05050102010706020507" pitchFamily="18" charset="2"/>
              <a:buChar char="-"/>
            </a:pPr>
            <a:r>
              <a:rPr lang="en-US" sz="2000" dirty="0" smtClean="0"/>
              <a:t>Encourage participating countries to aim for </a:t>
            </a:r>
            <a:r>
              <a:rPr lang="en-US" sz="2000" b="1" i="1" dirty="0" smtClean="0"/>
              <a:t>national data collection </a:t>
            </a:r>
            <a:r>
              <a:rPr lang="en-US" sz="2000" dirty="0" smtClean="0"/>
              <a:t>and </a:t>
            </a:r>
            <a:r>
              <a:rPr lang="en-US" sz="2000" b="1" i="1" dirty="0" smtClean="0"/>
              <a:t>encourage additional countries </a:t>
            </a:r>
            <a:r>
              <a:rPr lang="en-US" sz="2000" dirty="0" smtClean="0"/>
              <a:t>to participate </a:t>
            </a:r>
          </a:p>
          <a:p>
            <a:pPr marL="342900" indent="-342900" algn="l">
              <a:buFont typeface="Symbol" panose="05050102010706020507" pitchFamily="18" charset="2"/>
              <a:buChar char="-"/>
            </a:pPr>
            <a:r>
              <a:rPr lang="en-US" sz="2000" dirty="0" smtClean="0"/>
              <a:t>In order to provide </a:t>
            </a:r>
            <a:r>
              <a:rPr lang="en-US" sz="2000" b="1" i="1" dirty="0" smtClean="0"/>
              <a:t>more robust estimates of incidence, management and outcome,</a:t>
            </a:r>
            <a:r>
              <a:rPr lang="en-US" sz="2000" dirty="0" smtClean="0"/>
              <a:t> the period of data collection is three months (1st October  to 31st December 2017) </a:t>
            </a:r>
          </a:p>
          <a:p>
            <a:pPr marL="342900" indent="-342900" algn="l">
              <a:buFont typeface="Symbol" panose="05050102010706020507" pitchFamily="18" charset="2"/>
              <a:buChar char="-"/>
            </a:pPr>
            <a:r>
              <a:rPr lang="en-US" sz="2000" dirty="0" smtClean="0"/>
              <a:t>Identify consistency and variation in the use of the </a:t>
            </a:r>
            <a:r>
              <a:rPr lang="en-US" sz="2000" b="1" i="1" dirty="0" smtClean="0"/>
              <a:t>term ‘bystander CPR’ </a:t>
            </a:r>
          </a:p>
          <a:p>
            <a:pPr marL="342900" indent="-342900" algn="l">
              <a:buFont typeface="Symbol" panose="05050102010706020507" pitchFamily="18" charset="2"/>
              <a:buChar char="-"/>
            </a:pPr>
            <a:r>
              <a:rPr lang="en-US" sz="2000" dirty="0" smtClean="0"/>
              <a:t>Describe the incidence of </a:t>
            </a:r>
            <a:r>
              <a:rPr lang="en-US" sz="2000" b="1" i="1" dirty="0" smtClean="0"/>
              <a:t>‘bystander CPR’ </a:t>
            </a:r>
            <a:r>
              <a:rPr lang="en-US" sz="2000" dirty="0" smtClean="0"/>
              <a:t>and its influence on OHCA outcome </a:t>
            </a:r>
            <a:endParaRPr lang="de-DE" sz="2000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64" t="19742" r="26314" b="60516"/>
          <a:stretch/>
        </p:blipFill>
        <p:spPr bwMode="auto">
          <a:xfrm>
            <a:off x="395536" y="282608"/>
            <a:ext cx="8387114" cy="161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95850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395537" y="2060848"/>
            <a:ext cx="8153996" cy="4248472"/>
          </a:xfrm>
        </p:spPr>
        <p:txBody>
          <a:bodyPr>
            <a:normAutofit/>
          </a:bodyPr>
          <a:lstStyle/>
          <a:p>
            <a:pPr algn="l"/>
            <a:r>
              <a:rPr lang="de-DE" sz="2800" dirty="0" smtClean="0"/>
              <a:t>V. </a:t>
            </a:r>
            <a:r>
              <a:rPr lang="de-DE" sz="2800" dirty="0" err="1" smtClean="0"/>
              <a:t>About</a:t>
            </a:r>
            <a:r>
              <a:rPr lang="de-DE" sz="2800" dirty="0" smtClean="0"/>
              <a:t> </a:t>
            </a:r>
            <a:r>
              <a:rPr lang="de-DE" sz="2800" dirty="0" err="1" smtClean="0"/>
              <a:t>the</a:t>
            </a:r>
            <a:r>
              <a:rPr lang="de-DE" sz="2800" dirty="0" smtClean="0"/>
              <a:t> </a:t>
            </a:r>
            <a:r>
              <a:rPr lang="de-DE" sz="2800" dirty="0" err="1" smtClean="0"/>
              <a:t>study</a:t>
            </a:r>
            <a:endParaRPr lang="de-DE" sz="2800" dirty="0" smtClean="0"/>
          </a:p>
          <a:p>
            <a:pPr algn="l"/>
            <a:endParaRPr lang="de-DE" sz="2800" dirty="0" smtClean="0"/>
          </a:p>
          <a:p>
            <a:pPr algn="l"/>
            <a:r>
              <a:rPr lang="de-DE" sz="2800" dirty="0" smtClean="0"/>
              <a:t>Statistical Analysis</a:t>
            </a:r>
            <a:endParaRPr lang="de-DE" sz="2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64" t="19742" r="26314" b="60516"/>
          <a:stretch/>
        </p:blipFill>
        <p:spPr bwMode="auto">
          <a:xfrm>
            <a:off x="395536" y="282608"/>
            <a:ext cx="8387114" cy="161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Grafik 4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34" t="26682" r="37650" b="12765"/>
          <a:stretch/>
        </p:blipFill>
        <p:spPr bwMode="auto">
          <a:xfrm>
            <a:off x="3419872" y="1898183"/>
            <a:ext cx="5256584" cy="484318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739754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251521" y="2060848"/>
            <a:ext cx="8640959" cy="3232588"/>
          </a:xfrm>
        </p:spPr>
        <p:txBody>
          <a:bodyPr>
            <a:normAutofit fontScale="70000" lnSpcReduction="20000"/>
          </a:bodyPr>
          <a:lstStyle/>
          <a:p>
            <a:pPr algn="l"/>
            <a:r>
              <a:rPr lang="de-DE" sz="4000" dirty="0" smtClean="0"/>
              <a:t>Timeline</a:t>
            </a:r>
          </a:p>
          <a:p>
            <a:pPr algn="l"/>
            <a:endParaRPr lang="de-DE" sz="2000" dirty="0" smtClean="0"/>
          </a:p>
          <a:p>
            <a:pPr algn="l"/>
            <a:r>
              <a:rPr lang="en-GB" sz="2800" dirty="0"/>
              <a:t>October 1, 2017		S</a:t>
            </a:r>
            <a:r>
              <a:rPr lang="en-GB" sz="2800" dirty="0" smtClean="0"/>
              <a:t>tudy period begins, </a:t>
            </a:r>
            <a:r>
              <a:rPr lang="en-GB" sz="2800" dirty="0"/>
              <a:t>first patient in</a:t>
            </a:r>
            <a:endParaRPr lang="de-DE" sz="2800" dirty="0"/>
          </a:p>
          <a:p>
            <a:pPr algn="l"/>
            <a:r>
              <a:rPr lang="en-GB" sz="2800" dirty="0"/>
              <a:t>December 31, 2017 	</a:t>
            </a:r>
            <a:r>
              <a:rPr lang="en-GB" sz="2800" dirty="0" smtClean="0"/>
              <a:t>Last </a:t>
            </a:r>
            <a:r>
              <a:rPr lang="en-GB" sz="2800" dirty="0"/>
              <a:t>patient, end of study period</a:t>
            </a:r>
            <a:endParaRPr lang="de-DE" sz="2800" dirty="0"/>
          </a:p>
          <a:p>
            <a:pPr algn="l"/>
            <a:r>
              <a:rPr lang="en-GB" sz="2800" dirty="0"/>
              <a:t>January 31, 2018   	</a:t>
            </a:r>
            <a:r>
              <a:rPr lang="en-GB" sz="2800" dirty="0" smtClean="0"/>
              <a:t>Last </a:t>
            </a:r>
            <a:r>
              <a:rPr lang="en-GB" sz="2800" dirty="0"/>
              <a:t>patient in for 30-day-survival</a:t>
            </a:r>
            <a:endParaRPr lang="de-DE" sz="2800" dirty="0"/>
          </a:p>
          <a:p>
            <a:pPr algn="l"/>
            <a:r>
              <a:rPr lang="en-GB" sz="2800" dirty="0"/>
              <a:t>April 2018	</a:t>
            </a:r>
            <a:r>
              <a:rPr lang="en-GB" sz="2800" dirty="0" smtClean="0"/>
              <a:t>	Last </a:t>
            </a:r>
            <a:r>
              <a:rPr lang="en-GB" sz="2800" dirty="0"/>
              <a:t>data submitted (incl. for 30-day-survival) </a:t>
            </a:r>
            <a:r>
              <a:rPr lang="en-GB" sz="2800" dirty="0" smtClean="0"/>
              <a:t>by </a:t>
            </a:r>
            <a:r>
              <a:rPr lang="en-GB" sz="2800" dirty="0"/>
              <a:t/>
            </a:r>
            <a:br>
              <a:rPr lang="en-GB" sz="2800" dirty="0"/>
            </a:br>
            <a:r>
              <a:rPr lang="en-GB" sz="2800" dirty="0" smtClean="0"/>
              <a:t>			national </a:t>
            </a:r>
            <a:r>
              <a:rPr lang="en-GB" sz="2800" dirty="0"/>
              <a:t>coordinator </a:t>
            </a:r>
            <a:endParaRPr lang="de-DE" sz="2800" dirty="0"/>
          </a:p>
          <a:p>
            <a:pPr algn="l"/>
            <a:r>
              <a:rPr lang="en-GB" sz="2800" dirty="0"/>
              <a:t>August 2018 		</a:t>
            </a:r>
            <a:r>
              <a:rPr lang="en-GB" sz="2800" dirty="0" smtClean="0"/>
              <a:t>Analysis </a:t>
            </a:r>
            <a:r>
              <a:rPr lang="en-GB" sz="2800" dirty="0"/>
              <a:t>and first draft</a:t>
            </a:r>
            <a:endParaRPr lang="de-DE" sz="2800" dirty="0"/>
          </a:p>
          <a:p>
            <a:pPr algn="l"/>
            <a:r>
              <a:rPr lang="en-GB" sz="2800" dirty="0"/>
              <a:t>October 2018	</a:t>
            </a:r>
            <a:r>
              <a:rPr lang="en-GB" sz="2800" dirty="0" smtClean="0"/>
              <a:t>	ERC </a:t>
            </a:r>
            <a:r>
              <a:rPr lang="en-GB" sz="2800" dirty="0"/>
              <a:t>meeting present preliminary results to participants</a:t>
            </a:r>
            <a:endParaRPr lang="de-DE" sz="2800" dirty="0"/>
          </a:p>
          <a:p>
            <a:pPr algn="l"/>
            <a:r>
              <a:rPr lang="en-GB" sz="2800" dirty="0"/>
              <a:t>Early 2019		</a:t>
            </a:r>
            <a:r>
              <a:rPr lang="en-GB" sz="2800" dirty="0" smtClean="0"/>
              <a:t>Publication </a:t>
            </a:r>
            <a:r>
              <a:rPr lang="en-GB" sz="2800" dirty="0"/>
              <a:t>of </a:t>
            </a:r>
            <a:r>
              <a:rPr lang="en-GB" sz="2800" dirty="0" err="1"/>
              <a:t>EuReCa</a:t>
            </a:r>
            <a:r>
              <a:rPr lang="en-GB" sz="2800" dirty="0"/>
              <a:t> TWO </a:t>
            </a:r>
            <a:endParaRPr lang="de-DE" sz="2800" dirty="0"/>
          </a:p>
          <a:p>
            <a:pPr algn="l"/>
            <a:endParaRPr lang="de-DE" sz="2800" dirty="0" smtClean="0"/>
          </a:p>
          <a:p>
            <a:pPr algn="l"/>
            <a:endParaRPr lang="de-DE" sz="2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64" t="19742" r="26314" b="60516"/>
          <a:stretch/>
        </p:blipFill>
        <p:spPr bwMode="auto">
          <a:xfrm>
            <a:off x="395536" y="282608"/>
            <a:ext cx="8387114" cy="161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Untertitel 2"/>
          <p:cNvSpPr txBox="1">
            <a:spLocks/>
          </p:cNvSpPr>
          <p:nvPr/>
        </p:nvSpPr>
        <p:spPr>
          <a:xfrm>
            <a:off x="916685" y="5303599"/>
            <a:ext cx="7344816" cy="871867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de-DE" sz="2000" b="1" dirty="0" smtClean="0"/>
              <a:t>March 1</a:t>
            </a:r>
            <a:r>
              <a:rPr lang="de-DE" sz="2000" b="1" smtClean="0"/>
              <a:t>, 2018</a:t>
            </a:r>
            <a:r>
              <a:rPr lang="de-DE" sz="2000" dirty="0" smtClean="0"/>
              <a:t>	Last </a:t>
            </a:r>
            <a:r>
              <a:rPr lang="de-DE" sz="2000" dirty="0" err="1" smtClean="0"/>
              <a:t>data</a:t>
            </a:r>
            <a:r>
              <a:rPr lang="de-DE" sz="2000" dirty="0" smtClean="0"/>
              <a:t> </a:t>
            </a:r>
            <a:r>
              <a:rPr lang="de-DE" sz="2000" dirty="0" err="1" smtClean="0"/>
              <a:t>submitted</a:t>
            </a:r>
            <a:r>
              <a:rPr lang="de-DE" sz="2000" dirty="0" smtClean="0"/>
              <a:t> (incl. </a:t>
            </a:r>
            <a:r>
              <a:rPr lang="de-DE" sz="2000" dirty="0" err="1" smtClean="0"/>
              <a:t>for</a:t>
            </a:r>
            <a:r>
              <a:rPr lang="de-DE" sz="2000" dirty="0" smtClean="0"/>
              <a:t> 30-day-survival) </a:t>
            </a:r>
            <a:r>
              <a:rPr lang="de-DE" sz="2000" dirty="0" err="1" smtClean="0"/>
              <a:t>by</a:t>
            </a:r>
            <a:endParaRPr lang="de-DE" sz="2000" dirty="0" smtClean="0"/>
          </a:p>
          <a:p>
            <a:pPr algn="l"/>
            <a:r>
              <a:rPr lang="de-DE" sz="2000" dirty="0"/>
              <a:t>	</a:t>
            </a:r>
            <a:r>
              <a:rPr lang="de-DE" sz="2000" dirty="0" smtClean="0"/>
              <a:t>	 </a:t>
            </a:r>
            <a:r>
              <a:rPr lang="de-DE" sz="2000" dirty="0" err="1" smtClean="0"/>
              <a:t>participating</a:t>
            </a:r>
            <a:r>
              <a:rPr lang="de-DE" sz="2000" dirty="0" smtClean="0"/>
              <a:t> EMS </a:t>
            </a:r>
            <a:r>
              <a:rPr lang="de-DE" sz="2000" dirty="0" err="1" smtClean="0"/>
              <a:t>to</a:t>
            </a:r>
            <a:r>
              <a:rPr lang="de-DE" sz="2000" dirty="0" smtClean="0"/>
              <a:t> National </a:t>
            </a:r>
            <a:r>
              <a:rPr lang="de-DE" sz="2000" dirty="0" err="1" smtClean="0"/>
              <a:t>coordinator</a:t>
            </a:r>
            <a:endParaRPr lang="de-DE" sz="2000" dirty="0"/>
          </a:p>
        </p:txBody>
      </p:sp>
    </p:spTree>
    <p:extLst>
      <p:ext uri="{BB962C8B-B14F-4D97-AF65-F5344CB8AC3E}">
        <p14:creationId xmlns:p14="http://schemas.microsoft.com/office/powerpoint/2010/main" val="2325121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628653" y="2060848"/>
            <a:ext cx="7920879" cy="4248472"/>
          </a:xfrm>
        </p:spPr>
        <p:txBody>
          <a:bodyPr>
            <a:normAutofit/>
          </a:bodyPr>
          <a:lstStyle/>
          <a:p>
            <a:pPr algn="l"/>
            <a:r>
              <a:rPr lang="de-DE" sz="2800" dirty="0" err="1" smtClean="0"/>
              <a:t>Contacts</a:t>
            </a:r>
            <a:endParaRPr lang="de-DE" sz="2800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64" t="19742" r="26314" b="60516"/>
          <a:stretch/>
        </p:blipFill>
        <p:spPr bwMode="auto">
          <a:xfrm>
            <a:off x="395536" y="282608"/>
            <a:ext cx="8387114" cy="161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53" t="51953" r="48332" b="11568"/>
          <a:stretch/>
        </p:blipFill>
        <p:spPr bwMode="auto">
          <a:xfrm>
            <a:off x="971600" y="2704725"/>
            <a:ext cx="3240360" cy="3570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Untertitel 2"/>
          <p:cNvSpPr txBox="1">
            <a:spLocks/>
          </p:cNvSpPr>
          <p:nvPr/>
        </p:nvSpPr>
        <p:spPr>
          <a:xfrm>
            <a:off x="4614566" y="3284984"/>
            <a:ext cx="3755012" cy="2062663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de-DE" sz="2000" b="1" dirty="0" smtClean="0"/>
              <a:t>National </a:t>
            </a:r>
            <a:r>
              <a:rPr lang="de-DE" sz="2000" b="1" dirty="0" err="1" smtClean="0"/>
              <a:t>Coordinator</a:t>
            </a:r>
            <a:r>
              <a:rPr lang="de-DE" sz="2000" b="1" dirty="0" smtClean="0"/>
              <a:t> :</a:t>
            </a:r>
          </a:p>
          <a:p>
            <a:pPr algn="l"/>
            <a:endParaRPr lang="de-DE" sz="2000" dirty="0"/>
          </a:p>
          <a:p>
            <a:pPr algn="l"/>
            <a:r>
              <a:rPr lang="de-DE" sz="2000" b="1" dirty="0" smtClean="0"/>
              <a:t>Name: </a:t>
            </a:r>
            <a:endParaRPr lang="de-DE" sz="2000" dirty="0" smtClean="0"/>
          </a:p>
          <a:p>
            <a:pPr algn="l"/>
            <a:r>
              <a:rPr lang="de-DE" sz="2000" dirty="0" smtClean="0"/>
              <a:t>E-Mail:</a:t>
            </a:r>
            <a:endParaRPr lang="de-DE" sz="2000" dirty="0"/>
          </a:p>
        </p:txBody>
      </p:sp>
    </p:spTree>
    <p:extLst>
      <p:ext uri="{BB962C8B-B14F-4D97-AF65-F5344CB8AC3E}">
        <p14:creationId xmlns:p14="http://schemas.microsoft.com/office/powerpoint/2010/main" val="162301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205</Words>
  <Application>Microsoft Office PowerPoint</Application>
  <PresentationFormat>Bildschirmpräsentation (4:3)</PresentationFormat>
  <Paragraphs>52</Paragraphs>
  <Slides>9</Slides>
  <Notes>0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9</vt:i4>
      </vt:variant>
    </vt:vector>
  </HeadingPairs>
  <TitlesOfParts>
    <vt:vector size="10" baseType="lpstr">
      <vt:lpstr>Larissa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Johanna Eggeling</dc:creator>
  <cp:lastModifiedBy>Johanna Eggeling</cp:lastModifiedBy>
  <cp:revision>25</cp:revision>
  <dcterms:created xsi:type="dcterms:W3CDTF">2017-08-29T09:19:19Z</dcterms:created>
  <dcterms:modified xsi:type="dcterms:W3CDTF">2017-09-06T12:54:29Z</dcterms:modified>
</cp:coreProperties>
</file>